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64" r:id="rId4"/>
    <p:sldId id="259" r:id="rId5"/>
    <p:sldId id="265" r:id="rId6"/>
    <p:sldId id="266" r:id="rId7"/>
  </p:sldIdLst>
  <p:sldSz cx="9906000" cy="6858000" type="A4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38251"/>
    <a:srgbClr val="6666FF"/>
    <a:srgbClr val="F3D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006" y="-619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9FF7D-7C72-4002-9271-DE9C9B88F840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32BFD-E5F3-43D8-9623-B591A81EF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61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32BFD-E5F3-43D8-9623-B591A81EF8D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87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9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4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14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95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2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04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81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17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55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3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87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9A9FD-27F9-4003-9DCA-FC7856B170C9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68B28-73CF-43DF-AB7C-69D437CA30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09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502215" y="1556792"/>
            <a:ext cx="15601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" name="1 Rectángulo redondeado"/>
          <p:cNvSpPr/>
          <p:nvPr/>
        </p:nvSpPr>
        <p:spPr>
          <a:xfrm>
            <a:off x="272480" y="260648"/>
            <a:ext cx="2052000" cy="3168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2612740" y="260648"/>
            <a:ext cx="2052000" cy="3168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89" y="338413"/>
            <a:ext cx="1935941" cy="2805434"/>
          </a:xfrm>
          <a:prstGeom prst="rect">
            <a:avLst/>
          </a:prstGeom>
        </p:spPr>
      </p:pic>
      <p:sp>
        <p:nvSpPr>
          <p:cNvPr id="11" name="10 Conector"/>
          <p:cNvSpPr/>
          <p:nvPr/>
        </p:nvSpPr>
        <p:spPr>
          <a:xfrm>
            <a:off x="350489" y="382985"/>
            <a:ext cx="390043" cy="288032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4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2" name="11 Cinta perforada"/>
          <p:cNvSpPr/>
          <p:nvPr/>
        </p:nvSpPr>
        <p:spPr>
          <a:xfrm>
            <a:off x="818541" y="381311"/>
            <a:ext cx="1404156" cy="360040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Imperator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142" y="447831"/>
            <a:ext cx="1740196" cy="2863468"/>
          </a:xfrm>
          <a:prstGeom prst="rect">
            <a:avLst/>
          </a:prstGeom>
        </p:spPr>
      </p:pic>
      <p:sp>
        <p:nvSpPr>
          <p:cNvPr id="13" name="12 Rectángulo redondeado"/>
          <p:cNvSpPr/>
          <p:nvPr/>
        </p:nvSpPr>
        <p:spPr>
          <a:xfrm>
            <a:off x="428498" y="2276872"/>
            <a:ext cx="1794199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Describe el personaje…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letra </a:t>
            </a:r>
            <a:r>
              <a:rPr lang="es-ES" dirty="0" err="1" smtClean="0">
                <a:solidFill>
                  <a:schemeClr val="tx1"/>
                </a:solidFill>
                <a:latin typeface="Ink Free" pitchFamily="66" charset="0"/>
              </a:rPr>
              <a:t>ink</a:t>
            </a:r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 free</a:t>
            </a:r>
            <a:endParaRPr lang="es-ES" dirty="0">
              <a:solidFill>
                <a:schemeClr val="tx1"/>
              </a:solidFill>
              <a:latin typeface="Ink Free" pitchFamily="66" charset="0"/>
            </a:endParaRPr>
          </a:p>
        </p:txBody>
      </p:sp>
      <p:sp>
        <p:nvSpPr>
          <p:cNvPr id="18" name="17 Conector"/>
          <p:cNvSpPr/>
          <p:nvPr/>
        </p:nvSpPr>
        <p:spPr>
          <a:xfrm>
            <a:off x="2724004" y="447831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onector"/>
          <p:cNvSpPr/>
          <p:nvPr/>
        </p:nvSpPr>
        <p:spPr>
          <a:xfrm>
            <a:off x="2724004" y="704926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onector"/>
          <p:cNvSpPr/>
          <p:nvPr/>
        </p:nvSpPr>
        <p:spPr>
          <a:xfrm>
            <a:off x="2724004" y="980729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onector"/>
          <p:cNvSpPr/>
          <p:nvPr/>
        </p:nvSpPr>
        <p:spPr>
          <a:xfrm>
            <a:off x="2734175" y="2996953"/>
            <a:ext cx="346617" cy="29378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inta perforada"/>
          <p:cNvSpPr/>
          <p:nvPr/>
        </p:nvSpPr>
        <p:spPr>
          <a:xfrm>
            <a:off x="3158802" y="2852937"/>
            <a:ext cx="1404156" cy="437803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Iglesia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157343" y="349099"/>
            <a:ext cx="43981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Usa esta plantilla para crear tus cartas </a:t>
            </a:r>
            <a:r>
              <a:rPr lang="es-ES" dirty="0" err="1" smtClean="0"/>
              <a:t>pje</a:t>
            </a:r>
            <a:r>
              <a:rPr lang="es-ES" dirty="0" smtClean="0"/>
              <a:t> y de provincias. </a:t>
            </a:r>
          </a:p>
          <a:p>
            <a:r>
              <a:rPr lang="es-ES" dirty="0" smtClean="0"/>
              <a:t>Cambia las imágenes, los nombres…</a:t>
            </a:r>
          </a:p>
          <a:p>
            <a:r>
              <a:rPr lang="es-ES" dirty="0" smtClean="0"/>
              <a:t>NO cambies el tamaño ni el tipo de letra: </a:t>
            </a:r>
            <a:r>
              <a:rPr lang="es-ES" dirty="0" err="1" smtClean="0"/>
              <a:t>ink</a:t>
            </a:r>
            <a:r>
              <a:rPr lang="es-ES" dirty="0" smtClean="0"/>
              <a:t> free. </a:t>
            </a:r>
          </a:p>
          <a:p>
            <a:r>
              <a:rPr lang="es-ES" dirty="0"/>
              <a:t>R</a:t>
            </a:r>
            <a:r>
              <a:rPr lang="es-ES" dirty="0" smtClean="0"/>
              <a:t>ecuerda cambiar el nº de monedas a tu antojo (1-6), el color de la provincia y el nº del </a:t>
            </a:r>
            <a:r>
              <a:rPr lang="es-ES" dirty="0" err="1" smtClean="0"/>
              <a:t>pje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981" y="3810504"/>
            <a:ext cx="1811576" cy="269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577" y="3816338"/>
            <a:ext cx="1749851" cy="2690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29 Rectángulo"/>
          <p:cNvSpPr/>
          <p:nvPr/>
        </p:nvSpPr>
        <p:spPr>
          <a:xfrm>
            <a:off x="3700557" y="4581128"/>
            <a:ext cx="20746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CARTAS ORIGINALES CIUDADELAS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52657" y="3933056"/>
            <a:ext cx="147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Nº MONEDAS</a:t>
            </a:r>
          </a:p>
        </p:txBody>
      </p:sp>
      <p:sp>
        <p:nvSpPr>
          <p:cNvPr id="19" name="18 Flecha derecha"/>
          <p:cNvSpPr/>
          <p:nvPr/>
        </p:nvSpPr>
        <p:spPr>
          <a:xfrm>
            <a:off x="1344980" y="4241413"/>
            <a:ext cx="476394" cy="247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3700558" y="5622885"/>
            <a:ext cx="1702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NOMBRE </a:t>
            </a:r>
            <a:endParaRPr lang="es-ES" dirty="0" smtClean="0"/>
          </a:p>
          <a:p>
            <a:r>
              <a:rPr lang="es-ES" dirty="0" smtClean="0"/>
              <a:t>CONSTRUCCIÓN</a:t>
            </a:r>
            <a:endParaRPr lang="es-ES" dirty="0"/>
          </a:p>
        </p:txBody>
      </p:sp>
      <p:sp>
        <p:nvSpPr>
          <p:cNvPr id="34" name="33 Flecha derecha"/>
          <p:cNvSpPr/>
          <p:nvPr/>
        </p:nvSpPr>
        <p:spPr>
          <a:xfrm>
            <a:off x="1204060" y="5946050"/>
            <a:ext cx="476394" cy="247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6208240"/>
            <a:ext cx="173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COLOR DISTRITO</a:t>
            </a:r>
          </a:p>
        </p:txBody>
      </p:sp>
      <p:sp>
        <p:nvSpPr>
          <p:cNvPr id="36" name="35 Flecha derecha"/>
          <p:cNvSpPr/>
          <p:nvPr/>
        </p:nvSpPr>
        <p:spPr>
          <a:xfrm rot="10800000">
            <a:off x="7520188" y="3939398"/>
            <a:ext cx="471677" cy="257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"/>
          <p:cNvSpPr/>
          <p:nvPr/>
        </p:nvSpPr>
        <p:spPr>
          <a:xfrm>
            <a:off x="4521498" y="3872081"/>
            <a:ext cx="773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Nº PJE</a:t>
            </a:r>
          </a:p>
        </p:txBody>
      </p:sp>
      <p:sp>
        <p:nvSpPr>
          <p:cNvPr id="38" name="37 Flecha derecha"/>
          <p:cNvSpPr/>
          <p:nvPr/>
        </p:nvSpPr>
        <p:spPr>
          <a:xfrm>
            <a:off x="5025821" y="4145900"/>
            <a:ext cx="476394" cy="247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8052739" y="3816338"/>
            <a:ext cx="1387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NOMBRE PJE</a:t>
            </a:r>
          </a:p>
        </p:txBody>
      </p:sp>
      <p:sp>
        <p:nvSpPr>
          <p:cNvPr id="40" name="39 Flecha derecha"/>
          <p:cNvSpPr/>
          <p:nvPr/>
        </p:nvSpPr>
        <p:spPr>
          <a:xfrm rot="10800000">
            <a:off x="3739365" y="6193432"/>
            <a:ext cx="471677" cy="257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7572820" y="5576718"/>
            <a:ext cx="1792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DESCRIPCIÓN PJE</a:t>
            </a:r>
          </a:p>
        </p:txBody>
      </p:sp>
      <p:sp>
        <p:nvSpPr>
          <p:cNvPr id="42" name="41 Flecha derecha"/>
          <p:cNvSpPr/>
          <p:nvPr/>
        </p:nvSpPr>
        <p:spPr>
          <a:xfrm rot="10800000">
            <a:off x="7608343" y="6011787"/>
            <a:ext cx="471677" cy="257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060448" y="-27107"/>
            <a:ext cx="1195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MONEDAS</a:t>
            </a:r>
          </a:p>
        </p:txBody>
      </p:sp>
      <p:sp>
        <p:nvSpPr>
          <p:cNvPr id="5" name="4 Flecha derecha"/>
          <p:cNvSpPr/>
          <p:nvPr/>
        </p:nvSpPr>
        <p:spPr>
          <a:xfrm rot="6623124">
            <a:off x="2813531" y="164285"/>
            <a:ext cx="374127" cy="357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5754401" y="2887171"/>
            <a:ext cx="2615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NOMBRE CONSTRUCCIÓN</a:t>
            </a:r>
          </a:p>
        </p:txBody>
      </p:sp>
      <p:sp>
        <p:nvSpPr>
          <p:cNvPr id="8" name="7 Flecha derecha"/>
          <p:cNvSpPr/>
          <p:nvPr/>
        </p:nvSpPr>
        <p:spPr>
          <a:xfrm rot="10800000">
            <a:off x="4817116" y="2887171"/>
            <a:ext cx="664961" cy="369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2289429" y="3428648"/>
            <a:ext cx="173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COLOR DISTRITO</a:t>
            </a:r>
          </a:p>
        </p:txBody>
      </p:sp>
      <p:sp>
        <p:nvSpPr>
          <p:cNvPr id="39" name="38 Flecha derecha"/>
          <p:cNvSpPr/>
          <p:nvPr/>
        </p:nvSpPr>
        <p:spPr>
          <a:xfrm rot="19959972">
            <a:off x="2261075" y="3187608"/>
            <a:ext cx="476394" cy="247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755561" y="-30919"/>
            <a:ext cx="1387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NOMBRE </a:t>
            </a:r>
            <a:r>
              <a:rPr lang="es-ES" dirty="0" smtClean="0"/>
              <a:t>PJE</a:t>
            </a:r>
            <a:endParaRPr lang="es-ES" dirty="0"/>
          </a:p>
        </p:txBody>
      </p:sp>
      <p:sp>
        <p:nvSpPr>
          <p:cNvPr id="41" name="40 Flecha derecha"/>
          <p:cNvSpPr/>
          <p:nvPr/>
        </p:nvSpPr>
        <p:spPr>
          <a:xfrm rot="6623124">
            <a:off x="2137417" y="48390"/>
            <a:ext cx="374127" cy="3579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-36124" y="-37794"/>
            <a:ext cx="773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Nº PJE</a:t>
            </a:r>
          </a:p>
        </p:txBody>
      </p:sp>
      <p:sp>
        <p:nvSpPr>
          <p:cNvPr id="43" name="42 Flecha derecha"/>
          <p:cNvSpPr/>
          <p:nvPr/>
        </p:nvSpPr>
        <p:spPr>
          <a:xfrm rot="1386883">
            <a:off x="91676" y="240018"/>
            <a:ext cx="321962" cy="247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"/>
          <p:cNvSpPr/>
          <p:nvPr/>
        </p:nvSpPr>
        <p:spPr>
          <a:xfrm>
            <a:off x="5057963" y="2084"/>
            <a:ext cx="20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IMAGEN DE FONDO</a:t>
            </a:r>
          </a:p>
        </p:txBody>
      </p:sp>
      <p:sp>
        <p:nvSpPr>
          <p:cNvPr id="27" name="26 Flecha derecha"/>
          <p:cNvSpPr/>
          <p:nvPr/>
        </p:nvSpPr>
        <p:spPr>
          <a:xfrm rot="7982820">
            <a:off x="4209737" y="555395"/>
            <a:ext cx="1119179" cy="253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94500" y="3502749"/>
            <a:ext cx="20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IMAGEN DE FONDO</a:t>
            </a:r>
          </a:p>
        </p:txBody>
      </p:sp>
      <p:sp>
        <p:nvSpPr>
          <p:cNvPr id="45" name="44 Flecha derecha"/>
          <p:cNvSpPr/>
          <p:nvPr/>
        </p:nvSpPr>
        <p:spPr>
          <a:xfrm rot="17543082">
            <a:off x="-376309" y="2639999"/>
            <a:ext cx="1547045" cy="253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5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 rot="5400000">
            <a:off x="969756" y="-417880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1.Legionarius: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Asesina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2.Latro: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3.Magus: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Cambia sus cartas con 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otro jugador o bien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Descarta cartas y roba otras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746929" y="220767"/>
            <a:ext cx="1696500" cy="424464"/>
          </a:xfrm>
          <a:prstGeom prst="round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5.Pontifex: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religiosos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Protegido contra </a:t>
            </a:r>
            <a:r>
              <a:rPr lang="es-ES" sz="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Mercennarius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765684" y="677443"/>
            <a:ext cx="1714648" cy="393947"/>
          </a:xfrm>
          <a:prstGeom prst="roundRect">
            <a:avLst/>
          </a:prstGeom>
          <a:solidFill>
            <a:srgbClr val="B38251">
              <a:alpha val="7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6.Mercator: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comerciales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Gana una moneda de oro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1765684" y="1093382"/>
            <a:ext cx="1696500" cy="519744"/>
          </a:xfrm>
          <a:prstGeom prst="roundRect">
            <a:avLst/>
          </a:prstGeom>
          <a:solidFill>
            <a:srgbClr val="FF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7.Architectus: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dos cartas adicionales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construir hasta 3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785162" y="1649864"/>
            <a:ext cx="1638182" cy="432048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8.Mercennarius: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militares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destruir una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8504" y="1489616"/>
            <a:ext cx="1258425" cy="5149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4.Imperator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: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nobles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convierte en el 1er jugador</a:t>
            </a:r>
          </a:p>
        </p:txBody>
      </p:sp>
      <p:sp>
        <p:nvSpPr>
          <p:cNvPr id="40" name="39 Rectángulo redondeado"/>
          <p:cNvSpPr/>
          <p:nvPr/>
        </p:nvSpPr>
        <p:spPr>
          <a:xfrm>
            <a:off x="1795003" y="2752428"/>
            <a:ext cx="1714648" cy="393947"/>
          </a:xfrm>
          <a:prstGeom prst="roundRect">
            <a:avLst/>
          </a:prstGeom>
          <a:solidFill>
            <a:srgbClr val="B38251">
              <a:alpha val="7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6.Mercator: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comerciales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Gana una moneda de oro</a:t>
            </a:r>
          </a:p>
        </p:txBody>
      </p:sp>
      <p:sp>
        <p:nvSpPr>
          <p:cNvPr id="41" name="40 Rectángulo redondeado"/>
          <p:cNvSpPr/>
          <p:nvPr/>
        </p:nvSpPr>
        <p:spPr>
          <a:xfrm>
            <a:off x="1795003" y="3168367"/>
            <a:ext cx="1696500" cy="519744"/>
          </a:xfrm>
          <a:prstGeom prst="roundRect">
            <a:avLst/>
          </a:prstGeom>
          <a:solidFill>
            <a:srgbClr val="FF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7.Architectus: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dos cartas adicionales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construir hasta 3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1814481" y="3724849"/>
            <a:ext cx="1638182" cy="432048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8.Mercennarius: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militares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destruir una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517823" y="3564601"/>
            <a:ext cx="1258425" cy="5149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4.Imperator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: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nobles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convierte en el 1er jugador</a:t>
            </a:r>
          </a:p>
        </p:txBody>
      </p:sp>
      <p:sp>
        <p:nvSpPr>
          <p:cNvPr id="44" name="43 Rectángulo redondeado"/>
          <p:cNvSpPr/>
          <p:nvPr/>
        </p:nvSpPr>
        <p:spPr>
          <a:xfrm rot="5400000">
            <a:off x="6339096" y="-417880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1.Legionarius: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Asesina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2.Latro: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3.Magus: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Cambia sus cartas con 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otro jugador o bien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Descarta cartas y roba otras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7116269" y="220767"/>
            <a:ext cx="1696500" cy="424464"/>
          </a:xfrm>
          <a:prstGeom prst="round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5.Pontifex: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religiosos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Protegido contra </a:t>
            </a:r>
            <a:r>
              <a:rPr lang="es-ES" sz="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Mercennarius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7135024" y="677443"/>
            <a:ext cx="1714648" cy="393947"/>
          </a:xfrm>
          <a:prstGeom prst="roundRect">
            <a:avLst/>
          </a:prstGeom>
          <a:solidFill>
            <a:srgbClr val="B38251">
              <a:alpha val="7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6.Mercator: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comerciales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Gana una moneda de oro</a:t>
            </a:r>
          </a:p>
        </p:txBody>
      </p:sp>
      <p:sp>
        <p:nvSpPr>
          <p:cNvPr id="47" name="46 Rectángulo redondeado"/>
          <p:cNvSpPr/>
          <p:nvPr/>
        </p:nvSpPr>
        <p:spPr>
          <a:xfrm>
            <a:off x="7135024" y="1093382"/>
            <a:ext cx="1696500" cy="519744"/>
          </a:xfrm>
          <a:prstGeom prst="roundRect">
            <a:avLst/>
          </a:prstGeom>
          <a:solidFill>
            <a:srgbClr val="FF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7.Architectus: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dos cartas adicionales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construir hasta 3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7154502" y="1649864"/>
            <a:ext cx="1638182" cy="432048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8.Mercennarius: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militares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destruir una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5857844" y="1489616"/>
            <a:ext cx="1258425" cy="5149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4.Imperator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: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nobles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convierte en el 1er jugador</a:t>
            </a:r>
          </a:p>
        </p:txBody>
      </p:sp>
      <p:sp>
        <p:nvSpPr>
          <p:cNvPr id="50" name="49 Rectángulo redondeado"/>
          <p:cNvSpPr/>
          <p:nvPr/>
        </p:nvSpPr>
        <p:spPr>
          <a:xfrm rot="5400000">
            <a:off x="6392072" y="1737752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1.Legionarius: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Asesina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2.Latro: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3.Magus: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Cambia sus cartas con 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otro jugador o bien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Descarta cartas y roba otras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7169245" y="2376399"/>
            <a:ext cx="1696500" cy="424464"/>
          </a:xfrm>
          <a:prstGeom prst="round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5.Pontifex: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religiosos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Protegido contra </a:t>
            </a:r>
            <a:r>
              <a:rPr lang="es-ES" sz="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Mercennarius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7188000" y="2833075"/>
            <a:ext cx="1714648" cy="393947"/>
          </a:xfrm>
          <a:prstGeom prst="roundRect">
            <a:avLst/>
          </a:prstGeom>
          <a:solidFill>
            <a:srgbClr val="B38251">
              <a:alpha val="7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6.Mercator: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comerciales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Gana una moneda de oro</a:t>
            </a:r>
          </a:p>
        </p:txBody>
      </p:sp>
      <p:sp>
        <p:nvSpPr>
          <p:cNvPr id="53" name="52 Rectángulo redondeado"/>
          <p:cNvSpPr/>
          <p:nvPr/>
        </p:nvSpPr>
        <p:spPr>
          <a:xfrm>
            <a:off x="7188000" y="3249014"/>
            <a:ext cx="1696500" cy="519744"/>
          </a:xfrm>
          <a:prstGeom prst="roundRect">
            <a:avLst/>
          </a:prstGeom>
          <a:solidFill>
            <a:srgbClr val="FF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7.Architectus: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dos cartas adicionales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construir hasta 3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7207478" y="3805496"/>
            <a:ext cx="1638182" cy="432048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8.Mercennarius: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militares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destruir una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5910820" y="3645248"/>
            <a:ext cx="1258425" cy="5149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4.Imperator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: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nobles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convierte en el 1er jugador</a:t>
            </a:r>
          </a:p>
        </p:txBody>
      </p:sp>
      <p:sp>
        <p:nvSpPr>
          <p:cNvPr id="56" name="55 Rectángulo redondeado"/>
          <p:cNvSpPr/>
          <p:nvPr/>
        </p:nvSpPr>
        <p:spPr>
          <a:xfrm rot="5400000">
            <a:off x="6432820" y="4084328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1.Legionarius: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Asesina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2.Latro: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3.Magus: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Cambia sus cartas con 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otro jugador o bien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Descarta cartas y roba otras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7209993" y="4722975"/>
            <a:ext cx="1696500" cy="424464"/>
          </a:xfrm>
          <a:prstGeom prst="round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5.Pontifex: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religiosos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Protegido contra </a:t>
            </a:r>
            <a:r>
              <a:rPr lang="es-ES" sz="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Mercennarius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58" name="57 Rectángulo redondeado"/>
          <p:cNvSpPr/>
          <p:nvPr/>
        </p:nvSpPr>
        <p:spPr>
          <a:xfrm>
            <a:off x="7228748" y="5179651"/>
            <a:ext cx="1714648" cy="393947"/>
          </a:xfrm>
          <a:prstGeom prst="roundRect">
            <a:avLst/>
          </a:prstGeom>
          <a:solidFill>
            <a:srgbClr val="B38251">
              <a:alpha val="7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6.Mercator: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comerciales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Gana una moneda de oro</a:t>
            </a:r>
          </a:p>
        </p:txBody>
      </p:sp>
      <p:sp>
        <p:nvSpPr>
          <p:cNvPr id="59" name="58 Rectángulo redondeado"/>
          <p:cNvSpPr/>
          <p:nvPr/>
        </p:nvSpPr>
        <p:spPr>
          <a:xfrm>
            <a:off x="7228748" y="5595590"/>
            <a:ext cx="1696500" cy="519744"/>
          </a:xfrm>
          <a:prstGeom prst="roundRect">
            <a:avLst/>
          </a:prstGeom>
          <a:solidFill>
            <a:srgbClr val="FF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7.Architectus: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dos cartas adicionales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construir hasta 3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60" name="59 Rectángulo redondeado"/>
          <p:cNvSpPr/>
          <p:nvPr/>
        </p:nvSpPr>
        <p:spPr>
          <a:xfrm>
            <a:off x="7248226" y="6152072"/>
            <a:ext cx="1638182" cy="432048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8.Mercennarius: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militares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destruir una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61" name="60 Rectángulo redondeado"/>
          <p:cNvSpPr/>
          <p:nvPr/>
        </p:nvSpPr>
        <p:spPr>
          <a:xfrm>
            <a:off x="5951568" y="5991824"/>
            <a:ext cx="1258425" cy="5149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4.Imperator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: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nobles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convierte en el 1er jugador</a:t>
            </a:r>
          </a:p>
        </p:txBody>
      </p:sp>
      <p:sp>
        <p:nvSpPr>
          <p:cNvPr id="62" name="61 Rectángulo redondeado"/>
          <p:cNvSpPr/>
          <p:nvPr/>
        </p:nvSpPr>
        <p:spPr>
          <a:xfrm rot="5400000">
            <a:off x="1010504" y="4116798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1.Legionarius: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Asesina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2.Latro: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3.Magus: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Cambia sus cartas con 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otro jugador o bien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Descarta cartas y roba otras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63" name="62 Rectángulo redondeado"/>
          <p:cNvSpPr/>
          <p:nvPr/>
        </p:nvSpPr>
        <p:spPr>
          <a:xfrm>
            <a:off x="1787677" y="4755445"/>
            <a:ext cx="1696500" cy="424464"/>
          </a:xfrm>
          <a:prstGeom prst="round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5.Pontifex: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religiosos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Protegido contra </a:t>
            </a:r>
            <a:r>
              <a:rPr lang="es-ES" sz="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Mercennarius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1806432" y="5212121"/>
            <a:ext cx="1714648" cy="393947"/>
          </a:xfrm>
          <a:prstGeom prst="roundRect">
            <a:avLst/>
          </a:prstGeom>
          <a:solidFill>
            <a:srgbClr val="B38251">
              <a:alpha val="7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6.Mercator: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comerciales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Gana una moneda de oro</a:t>
            </a:r>
          </a:p>
        </p:txBody>
      </p:sp>
      <p:sp>
        <p:nvSpPr>
          <p:cNvPr id="65" name="64 Rectángulo redondeado"/>
          <p:cNvSpPr/>
          <p:nvPr/>
        </p:nvSpPr>
        <p:spPr>
          <a:xfrm>
            <a:off x="1806432" y="5628060"/>
            <a:ext cx="1696500" cy="519744"/>
          </a:xfrm>
          <a:prstGeom prst="roundRect">
            <a:avLst/>
          </a:prstGeom>
          <a:solidFill>
            <a:srgbClr val="FF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7.Architectus: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dos cartas adicionales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construir hasta 3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1825910" y="6184542"/>
            <a:ext cx="1638182" cy="432048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8.Mercennarius: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militares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destruir una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529252" y="6024294"/>
            <a:ext cx="1258425" cy="5149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4.Imperator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: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nobles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convierte en el 1er jugador</a:t>
            </a:r>
          </a:p>
        </p:txBody>
      </p:sp>
      <p:sp>
        <p:nvSpPr>
          <p:cNvPr id="68" name="67 Rectángulo redondeado"/>
          <p:cNvSpPr/>
          <p:nvPr/>
        </p:nvSpPr>
        <p:spPr>
          <a:xfrm rot="5400000">
            <a:off x="976646" y="1818399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1.Legionarius: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Asesina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2.Latro: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a otro </a:t>
            </a:r>
            <a:r>
              <a:rPr lang="es-ES" sz="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pje</a:t>
            </a: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3.Magus: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Cambia sus cartas con 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otro jugador o bien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Descarta cartas y roba otras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1753819" y="2457046"/>
            <a:ext cx="1696500" cy="424464"/>
          </a:xfrm>
          <a:prstGeom prst="roundRect">
            <a:avLst/>
          </a:prstGeom>
          <a:solidFill>
            <a:srgbClr val="00B0F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5.Pontifex: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religiosos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Protegido contra </a:t>
            </a:r>
            <a:r>
              <a:rPr lang="es-ES" sz="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Mercennarius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1772574" y="2913722"/>
            <a:ext cx="1714648" cy="393947"/>
          </a:xfrm>
          <a:prstGeom prst="roundRect">
            <a:avLst/>
          </a:prstGeom>
          <a:solidFill>
            <a:srgbClr val="B38251">
              <a:alpha val="7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6.Mercator: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 comerciales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Gana una moneda de oro</a:t>
            </a:r>
          </a:p>
        </p:txBody>
      </p:sp>
      <p:sp>
        <p:nvSpPr>
          <p:cNvPr id="71" name="70 Rectángulo redondeado"/>
          <p:cNvSpPr/>
          <p:nvPr/>
        </p:nvSpPr>
        <p:spPr>
          <a:xfrm>
            <a:off x="1772574" y="3329661"/>
            <a:ext cx="1696500" cy="519744"/>
          </a:xfrm>
          <a:prstGeom prst="roundRect">
            <a:avLst/>
          </a:prstGeom>
          <a:solidFill>
            <a:srgbClr val="FF0000">
              <a:alpha val="9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7.Architectus: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Roba dos cartas adicionales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construir hasta 3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</a:t>
            </a:r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1792052" y="3886143"/>
            <a:ext cx="1638182" cy="432048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8.Mercennarius: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sus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militares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 destruir una </a:t>
            </a:r>
            <a:r>
              <a:rPr lang="es-ES" sz="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</a:t>
            </a:r>
            <a:endParaRPr lang="es-E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495394" y="3725895"/>
            <a:ext cx="1258425" cy="5149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4.Imperator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: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Cobra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sus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provincias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nobles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convierte en el 1er jugador</a:t>
            </a:r>
          </a:p>
        </p:txBody>
      </p:sp>
    </p:spTree>
    <p:extLst>
      <p:ext uri="{BB962C8B-B14F-4D97-AF65-F5344CB8AC3E}">
        <p14:creationId xmlns:p14="http://schemas.microsoft.com/office/powerpoint/2010/main" val="24617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72480" y="260648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2612740" y="260648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80" y="278802"/>
            <a:ext cx="1935941" cy="2805434"/>
          </a:xfrm>
          <a:prstGeom prst="rect">
            <a:avLst/>
          </a:prstGeom>
        </p:spPr>
      </p:pic>
      <p:sp>
        <p:nvSpPr>
          <p:cNvPr id="5" name="4 Conector"/>
          <p:cNvSpPr/>
          <p:nvPr/>
        </p:nvSpPr>
        <p:spPr>
          <a:xfrm>
            <a:off x="350489" y="382985"/>
            <a:ext cx="390043" cy="288032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2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Cinta perforada"/>
          <p:cNvSpPr/>
          <p:nvPr/>
        </p:nvSpPr>
        <p:spPr>
          <a:xfrm>
            <a:off x="818541" y="381311"/>
            <a:ext cx="1404156" cy="360040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Latro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142" y="447831"/>
            <a:ext cx="1740196" cy="2863468"/>
          </a:xfrm>
          <a:prstGeom prst="rect">
            <a:avLst/>
          </a:prstGeom>
        </p:spPr>
      </p:pic>
      <p:sp>
        <p:nvSpPr>
          <p:cNvPr id="8" name="7 Rectángulo redondeado"/>
          <p:cNvSpPr/>
          <p:nvPr/>
        </p:nvSpPr>
        <p:spPr>
          <a:xfrm>
            <a:off x="428498" y="2276872"/>
            <a:ext cx="1794199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chemeClr val="tx1"/>
              </a:solidFill>
              <a:latin typeface="Ink Free" pitchFamily="66" charset="0"/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letra </a:t>
            </a:r>
            <a:r>
              <a:rPr lang="es-ES" dirty="0" err="1" smtClean="0">
                <a:solidFill>
                  <a:schemeClr val="tx1"/>
                </a:solidFill>
                <a:latin typeface="Ink Free" pitchFamily="66" charset="0"/>
              </a:rPr>
              <a:t>ink</a:t>
            </a:r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 free</a:t>
            </a:r>
            <a:endParaRPr lang="es-ES" dirty="0">
              <a:solidFill>
                <a:schemeClr val="tx1"/>
              </a:solidFill>
              <a:latin typeface="Ink Free" pitchFamily="66" charset="0"/>
            </a:endParaRPr>
          </a:p>
        </p:txBody>
      </p:sp>
      <p:sp>
        <p:nvSpPr>
          <p:cNvPr id="9" name="8 Conector"/>
          <p:cNvSpPr/>
          <p:nvPr/>
        </p:nvSpPr>
        <p:spPr>
          <a:xfrm>
            <a:off x="2724004" y="447831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onector"/>
          <p:cNvSpPr/>
          <p:nvPr/>
        </p:nvSpPr>
        <p:spPr>
          <a:xfrm>
            <a:off x="2734175" y="2996953"/>
            <a:ext cx="346617" cy="29378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inta perforada"/>
          <p:cNvSpPr/>
          <p:nvPr/>
        </p:nvSpPr>
        <p:spPr>
          <a:xfrm>
            <a:off x="3158802" y="2852937"/>
            <a:ext cx="1404156" cy="437803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Villa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5091015" y="266154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 redondeado"/>
          <p:cNvSpPr/>
          <p:nvPr/>
        </p:nvSpPr>
        <p:spPr>
          <a:xfrm>
            <a:off x="7431275" y="266154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024" y="343919"/>
            <a:ext cx="1935941" cy="2805434"/>
          </a:xfrm>
          <a:prstGeom prst="rect">
            <a:avLst/>
          </a:prstGeom>
        </p:spPr>
      </p:pic>
      <p:sp>
        <p:nvSpPr>
          <p:cNvPr id="29" name="28 Conector"/>
          <p:cNvSpPr/>
          <p:nvPr/>
        </p:nvSpPr>
        <p:spPr>
          <a:xfrm>
            <a:off x="5169024" y="388491"/>
            <a:ext cx="390043" cy="288032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4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0" name="29 Cinta perforada"/>
          <p:cNvSpPr/>
          <p:nvPr/>
        </p:nvSpPr>
        <p:spPr>
          <a:xfrm>
            <a:off x="5637076" y="386817"/>
            <a:ext cx="1404156" cy="360040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Imperator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pic>
        <p:nvPicPr>
          <p:cNvPr id="31" name="30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77" y="453337"/>
            <a:ext cx="1740196" cy="2863468"/>
          </a:xfrm>
          <a:prstGeom prst="rect">
            <a:avLst/>
          </a:prstGeom>
        </p:spPr>
      </p:pic>
      <p:sp>
        <p:nvSpPr>
          <p:cNvPr id="32" name="31 Rectángulo redondeado"/>
          <p:cNvSpPr/>
          <p:nvPr/>
        </p:nvSpPr>
        <p:spPr>
          <a:xfrm>
            <a:off x="5247033" y="2282378"/>
            <a:ext cx="1794199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Describe el personaje…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letra </a:t>
            </a:r>
            <a:r>
              <a:rPr lang="es-ES" dirty="0" err="1" smtClean="0">
                <a:solidFill>
                  <a:schemeClr val="tx1"/>
                </a:solidFill>
                <a:latin typeface="Ink Free" pitchFamily="66" charset="0"/>
              </a:rPr>
              <a:t>ink</a:t>
            </a:r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 free</a:t>
            </a:r>
            <a:endParaRPr lang="es-ES" dirty="0">
              <a:solidFill>
                <a:schemeClr val="tx1"/>
              </a:solidFill>
              <a:latin typeface="Ink Free" pitchFamily="66" charset="0"/>
            </a:endParaRPr>
          </a:p>
        </p:txBody>
      </p:sp>
      <p:sp>
        <p:nvSpPr>
          <p:cNvPr id="33" name="32 Conector"/>
          <p:cNvSpPr/>
          <p:nvPr/>
        </p:nvSpPr>
        <p:spPr>
          <a:xfrm>
            <a:off x="7542539" y="453337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onector"/>
          <p:cNvSpPr/>
          <p:nvPr/>
        </p:nvSpPr>
        <p:spPr>
          <a:xfrm>
            <a:off x="7542539" y="710432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Conector"/>
          <p:cNvSpPr/>
          <p:nvPr/>
        </p:nvSpPr>
        <p:spPr>
          <a:xfrm>
            <a:off x="7542539" y="986235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Conector"/>
          <p:cNvSpPr/>
          <p:nvPr/>
        </p:nvSpPr>
        <p:spPr>
          <a:xfrm>
            <a:off x="7552710" y="3002459"/>
            <a:ext cx="346617" cy="29378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Cinta perforada"/>
          <p:cNvSpPr/>
          <p:nvPr/>
        </p:nvSpPr>
        <p:spPr>
          <a:xfrm>
            <a:off x="7977337" y="2858443"/>
            <a:ext cx="1404156" cy="437803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Iglesia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270451" y="3583403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 redondeado"/>
          <p:cNvSpPr/>
          <p:nvPr/>
        </p:nvSpPr>
        <p:spPr>
          <a:xfrm>
            <a:off x="2610711" y="3583403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" name="3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60" y="3661168"/>
            <a:ext cx="1935941" cy="2805434"/>
          </a:xfrm>
          <a:prstGeom prst="rect">
            <a:avLst/>
          </a:prstGeom>
        </p:spPr>
      </p:pic>
      <p:sp>
        <p:nvSpPr>
          <p:cNvPr id="41" name="40 Conector"/>
          <p:cNvSpPr/>
          <p:nvPr/>
        </p:nvSpPr>
        <p:spPr>
          <a:xfrm>
            <a:off x="348460" y="3705740"/>
            <a:ext cx="390043" cy="288032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4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2" name="41 Cinta perforada"/>
          <p:cNvSpPr/>
          <p:nvPr/>
        </p:nvSpPr>
        <p:spPr>
          <a:xfrm>
            <a:off x="816512" y="3704066"/>
            <a:ext cx="1404156" cy="360040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Imperator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pic>
        <p:nvPicPr>
          <p:cNvPr id="43" name="4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113" y="3770586"/>
            <a:ext cx="1740196" cy="2863468"/>
          </a:xfrm>
          <a:prstGeom prst="rect">
            <a:avLst/>
          </a:prstGeom>
        </p:spPr>
      </p:pic>
      <p:sp>
        <p:nvSpPr>
          <p:cNvPr id="44" name="43 Rectángulo redondeado"/>
          <p:cNvSpPr/>
          <p:nvPr/>
        </p:nvSpPr>
        <p:spPr>
          <a:xfrm>
            <a:off x="426469" y="5599627"/>
            <a:ext cx="1794199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Describe el personaje…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letra </a:t>
            </a:r>
            <a:r>
              <a:rPr lang="es-ES" dirty="0" err="1" smtClean="0">
                <a:solidFill>
                  <a:schemeClr val="tx1"/>
                </a:solidFill>
                <a:latin typeface="Ink Free" pitchFamily="66" charset="0"/>
              </a:rPr>
              <a:t>ink</a:t>
            </a:r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 free</a:t>
            </a:r>
            <a:endParaRPr lang="es-ES" dirty="0">
              <a:solidFill>
                <a:schemeClr val="tx1"/>
              </a:solidFill>
              <a:latin typeface="Ink Free" pitchFamily="66" charset="0"/>
            </a:endParaRPr>
          </a:p>
        </p:txBody>
      </p:sp>
      <p:sp>
        <p:nvSpPr>
          <p:cNvPr id="45" name="44 Conector"/>
          <p:cNvSpPr/>
          <p:nvPr/>
        </p:nvSpPr>
        <p:spPr>
          <a:xfrm>
            <a:off x="2721975" y="3770586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Conector"/>
          <p:cNvSpPr/>
          <p:nvPr/>
        </p:nvSpPr>
        <p:spPr>
          <a:xfrm>
            <a:off x="2721975" y="4027681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Conector"/>
          <p:cNvSpPr/>
          <p:nvPr/>
        </p:nvSpPr>
        <p:spPr>
          <a:xfrm>
            <a:off x="2721975" y="4303484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Conector"/>
          <p:cNvSpPr/>
          <p:nvPr/>
        </p:nvSpPr>
        <p:spPr>
          <a:xfrm>
            <a:off x="2732146" y="6319708"/>
            <a:ext cx="346617" cy="29378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Cinta perforada"/>
          <p:cNvSpPr/>
          <p:nvPr/>
        </p:nvSpPr>
        <p:spPr>
          <a:xfrm>
            <a:off x="3156773" y="6175692"/>
            <a:ext cx="1404156" cy="437803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Iglesia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5084675" y="3568778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 redondeado"/>
          <p:cNvSpPr/>
          <p:nvPr/>
        </p:nvSpPr>
        <p:spPr>
          <a:xfrm>
            <a:off x="7424935" y="3568778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2" name="5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84" y="3646543"/>
            <a:ext cx="1935941" cy="2805434"/>
          </a:xfrm>
          <a:prstGeom prst="rect">
            <a:avLst/>
          </a:prstGeom>
        </p:spPr>
      </p:pic>
      <p:sp>
        <p:nvSpPr>
          <p:cNvPr id="53" name="52 Conector"/>
          <p:cNvSpPr/>
          <p:nvPr/>
        </p:nvSpPr>
        <p:spPr>
          <a:xfrm>
            <a:off x="5162684" y="3691115"/>
            <a:ext cx="390043" cy="288032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4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4" name="53 Cinta perforada"/>
          <p:cNvSpPr/>
          <p:nvPr/>
        </p:nvSpPr>
        <p:spPr>
          <a:xfrm>
            <a:off x="5630736" y="3689441"/>
            <a:ext cx="1404156" cy="360040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Imperator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pic>
        <p:nvPicPr>
          <p:cNvPr id="55" name="5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337" y="3755961"/>
            <a:ext cx="1740196" cy="2863468"/>
          </a:xfrm>
          <a:prstGeom prst="rect">
            <a:avLst/>
          </a:prstGeom>
        </p:spPr>
      </p:pic>
      <p:sp>
        <p:nvSpPr>
          <p:cNvPr id="56" name="55 Rectángulo redondeado"/>
          <p:cNvSpPr/>
          <p:nvPr/>
        </p:nvSpPr>
        <p:spPr>
          <a:xfrm>
            <a:off x="5240693" y="5585002"/>
            <a:ext cx="1794199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Describe el personaje…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letra </a:t>
            </a:r>
            <a:r>
              <a:rPr lang="es-ES" dirty="0" err="1" smtClean="0">
                <a:solidFill>
                  <a:schemeClr val="tx1"/>
                </a:solidFill>
                <a:latin typeface="Ink Free" pitchFamily="66" charset="0"/>
              </a:rPr>
              <a:t>ink</a:t>
            </a:r>
            <a:r>
              <a:rPr lang="es-ES" dirty="0" smtClean="0">
                <a:solidFill>
                  <a:schemeClr val="tx1"/>
                </a:solidFill>
                <a:latin typeface="Ink Free" pitchFamily="66" charset="0"/>
              </a:rPr>
              <a:t> free</a:t>
            </a:r>
            <a:endParaRPr lang="es-ES" dirty="0">
              <a:solidFill>
                <a:schemeClr val="tx1"/>
              </a:solidFill>
              <a:latin typeface="Ink Free" pitchFamily="66" charset="0"/>
            </a:endParaRPr>
          </a:p>
        </p:txBody>
      </p:sp>
      <p:sp>
        <p:nvSpPr>
          <p:cNvPr id="57" name="56 Conector"/>
          <p:cNvSpPr/>
          <p:nvPr/>
        </p:nvSpPr>
        <p:spPr>
          <a:xfrm>
            <a:off x="7536199" y="3755961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Conector"/>
          <p:cNvSpPr/>
          <p:nvPr/>
        </p:nvSpPr>
        <p:spPr>
          <a:xfrm>
            <a:off x="7536199" y="4013056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Conector"/>
          <p:cNvSpPr/>
          <p:nvPr/>
        </p:nvSpPr>
        <p:spPr>
          <a:xfrm>
            <a:off x="7536199" y="4288859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Conector"/>
          <p:cNvSpPr/>
          <p:nvPr/>
        </p:nvSpPr>
        <p:spPr>
          <a:xfrm>
            <a:off x="7546370" y="6305083"/>
            <a:ext cx="346617" cy="293786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Cinta perforada"/>
          <p:cNvSpPr/>
          <p:nvPr/>
        </p:nvSpPr>
        <p:spPr>
          <a:xfrm>
            <a:off x="7970997" y="6161067"/>
            <a:ext cx="1404156" cy="437803"/>
          </a:xfrm>
          <a:prstGeom prst="flowChartPunchedTape">
            <a:avLst/>
          </a:prstGeom>
          <a:solidFill>
            <a:srgbClr val="F3D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Iglesia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63" name="62 Conector"/>
          <p:cNvSpPr/>
          <p:nvPr/>
        </p:nvSpPr>
        <p:spPr>
          <a:xfrm>
            <a:off x="2721974" y="725676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Conector"/>
          <p:cNvSpPr/>
          <p:nvPr/>
        </p:nvSpPr>
        <p:spPr>
          <a:xfrm>
            <a:off x="2732021" y="1019466"/>
            <a:ext cx="234025" cy="20169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1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 rot="5400000">
            <a:off x="604802" y="-365411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Puntuación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Cuando un equipo tiene 5 provincias termina la partida tras la ronda actual y se suman los puntos: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 punto por moneda de coste de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 puntos por no repetir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 puntos para el 1º en completar las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 puntos para los demás que consigan su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ganarán hasta 5 puntos si aciertan al finalizar el juego 5 preguntas que el profesor hará sobre lo trabajado en las construcciones. Las preguntas se harán a todos los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grupos</a:t>
            </a: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En tu turno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1. Adquirir recursos: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</a:t>
            </a:r>
          </a:p>
          <a:p>
            <a:pPr marL="263525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Cogiendo 2 monedas de oro</a:t>
            </a:r>
          </a:p>
          <a:p>
            <a:pPr marL="171450" indent="-79375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Roba 2 cartas provincia, guardas una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y descartas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otra bajo el mazo</a:t>
            </a:r>
          </a:p>
          <a:p>
            <a:pPr marL="92075"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2. Construir: 1 provincia pagando </a:t>
            </a: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coste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3. Usar la capacidad de tu  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personaje: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hacerlo una vez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por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turno</a:t>
            </a: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 rot="5400000">
            <a:off x="3888811" y="-411072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Puntuación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Cuando un equipo tiene 5 provincias termina la partida tras la ronda actual y se suman los puntos: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 punto por moneda de coste de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 puntos por no repetir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 puntos para el 1º en completar las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 puntos para los demás que consigan su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ganarán hasta 5 puntos si aciertan al finalizar el juego 5 preguntas que el profesor hará sobre lo trabajado en las construcciones. Las preguntas se harán a todos los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grupos</a:t>
            </a: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En tu turno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1. Adquirir recursos: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</a:t>
            </a:r>
          </a:p>
          <a:p>
            <a:pPr marL="263525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Cogiendo 2 monedas de oro</a:t>
            </a:r>
          </a:p>
          <a:p>
            <a:pPr marL="171450" indent="-79375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Roba 2 cartas provincia, guardas una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y descartas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otra bajo el mazo</a:t>
            </a:r>
          </a:p>
          <a:p>
            <a:pPr marL="92075"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2. Construir: 1 provincia pagando </a:t>
            </a: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coste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3. Usar la capacidad de tu  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personaje: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hacerlo una vez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por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turno</a:t>
            </a: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 rot="5400000">
            <a:off x="7167184" y="-381710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Puntuación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Cuando un equipo tiene 5 provincias termina la partida tras la ronda actual y se suman los puntos: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 punto por moneda de coste de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 puntos por no repetir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 puntos para el 1º en completar las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 puntos para los demás que consigan su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ganarán hasta 5 puntos si aciertan al finalizar el juego 5 preguntas que el profesor hará sobre lo trabajado en las construcciones. Las preguntas se harán a todos los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grupos</a:t>
            </a: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En tu turno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1. Adquirir recursos: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</a:t>
            </a:r>
          </a:p>
          <a:p>
            <a:pPr marL="263525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Cogiendo 2 monedas de oro</a:t>
            </a:r>
          </a:p>
          <a:p>
            <a:pPr marL="171450" indent="-79375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Roba 2 cartas provincia, guardas una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y descartas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otra bajo el mazo</a:t>
            </a:r>
          </a:p>
          <a:p>
            <a:pPr marL="92075"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2. Construir: 1 provincia pagando </a:t>
            </a: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coste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3. Usar la capacidad de tu  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personaje: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hacerlo una vez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por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turno</a:t>
            </a: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 rot="5400000">
            <a:off x="625749" y="2006904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Puntuación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Cuando un equipo tiene 5 provincias termina la partida tras la ronda actual y se suman los puntos: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 punto por moneda de coste de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 puntos por no repetir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 puntos para el 1º en completar las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 puntos para los demás que consigan su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ganarán hasta 5 puntos si aciertan al finalizar el juego 5 preguntas que el profesor hará sobre lo trabajado en las construcciones. Las preguntas se harán a todos los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grupos</a:t>
            </a: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En tu turno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1. Adquirir recursos: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</a:t>
            </a:r>
          </a:p>
          <a:p>
            <a:pPr marL="263525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Cogiendo 2 monedas de oro</a:t>
            </a:r>
          </a:p>
          <a:p>
            <a:pPr marL="171450" indent="-79375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Roba 2 cartas provincia, guardas una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y descartas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otra bajo el mazo</a:t>
            </a:r>
          </a:p>
          <a:p>
            <a:pPr marL="92075"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2. Construir: 1 provincia pagando </a:t>
            </a: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coste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3. Usar la capacidad de tu  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personaje: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hacerlo una vez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por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turno</a:t>
            </a: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 rot="5400000">
            <a:off x="3956560" y="1990605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Puntuación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Cuando un equipo tiene 5 provincias termina la partida tras la ronda actual y se suman los puntos: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 punto por moneda de coste de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 puntos por no repetir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 puntos para el 1º en completar las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 puntos para los demás que consigan su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ganarán hasta 5 puntos si aciertan al finalizar el juego 5 preguntas que el profesor hará sobre lo trabajado en las construcciones. Las preguntas se harán a todos los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grupos</a:t>
            </a: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En tu turno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1. Adquirir recursos: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</a:t>
            </a:r>
          </a:p>
          <a:p>
            <a:pPr marL="263525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Cogiendo 2 monedas de oro</a:t>
            </a:r>
          </a:p>
          <a:p>
            <a:pPr marL="171450" indent="-79375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Roba 2 cartas provincia, guardas una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y descartas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otra bajo el mazo</a:t>
            </a:r>
          </a:p>
          <a:p>
            <a:pPr marL="92075"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2. Construir: 1 provincia pagando </a:t>
            </a: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coste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3. Usar la capacidad de tu  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personaje: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hacerlo una vez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por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turno</a:t>
            </a: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 rot="5400000">
            <a:off x="7234933" y="2019967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Puntuación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Cuando un equipo tiene 5 provincias termina la partida tras la ronda actual y se suman los puntos: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 punto por moneda de coste de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 puntos por no repetir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 puntos para el 1º en completar las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 puntos para los demás que consigan su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ganarán hasta 5 puntos si aciertan al finalizar el juego 5 preguntas que el profesor hará sobre lo trabajado en las construcciones. Las preguntas se harán a todos los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grupos</a:t>
            </a: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En tu turno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1. Adquirir recursos: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</a:t>
            </a:r>
          </a:p>
          <a:p>
            <a:pPr marL="263525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Cogiendo 2 monedas de oro</a:t>
            </a:r>
          </a:p>
          <a:p>
            <a:pPr marL="171450" indent="-79375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Roba 2 cartas provincia, guardas una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y descartas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otra bajo el mazo</a:t>
            </a:r>
          </a:p>
          <a:p>
            <a:pPr marL="92075"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2. Construir: 1 provincia pagando </a:t>
            </a: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coste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3. Usar la capacidad de tu  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personaje: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hacerlo una vez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por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turno</a:t>
            </a: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 rot="5400000">
            <a:off x="625749" y="4237249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Puntuación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Cuando un equipo tiene 5 provincias termina la partida tras la ronda actual y se suman los puntos: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 punto por moneda de coste de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 puntos por no repetir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 puntos para el 1º en completar las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 puntos para los demás que consigan su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ganarán hasta 5 puntos si aciertan al finalizar el juego 5 preguntas que el profesor hará sobre lo trabajado en las construcciones. Las preguntas se harán a todos los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grupos</a:t>
            </a: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En tu turno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1. Adquirir recursos: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</a:t>
            </a:r>
          </a:p>
          <a:p>
            <a:pPr marL="263525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Cogiendo 2 monedas de oro</a:t>
            </a:r>
          </a:p>
          <a:p>
            <a:pPr marL="171450" indent="-79375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Roba 2 cartas provincia, guardas una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y descartas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otra bajo el mazo</a:t>
            </a:r>
          </a:p>
          <a:p>
            <a:pPr marL="92075"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2. Construir: 1 provincia pagando </a:t>
            </a: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coste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3. Usar la capacidad de tu  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personaje: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hacerlo una vez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por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turno</a:t>
            </a: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 rot="5400000">
            <a:off x="3956560" y="4220950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Puntuación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Cuando un equipo tiene 5 provincias termina la partida tras la ronda actual y se suman los puntos: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 punto por moneda de coste de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 puntos por no repetir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 puntos para el 1º en completar las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 puntos para los demás que consigan su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ganarán hasta 5 puntos si aciertan al finalizar el juego 5 preguntas que el profesor hará sobre lo trabajado en las construcciones. Las preguntas se harán a todos los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grupos</a:t>
            </a: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En tu turno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1. Adquirir recursos: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</a:t>
            </a:r>
          </a:p>
          <a:p>
            <a:pPr marL="263525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Cogiendo 2 monedas de oro</a:t>
            </a:r>
          </a:p>
          <a:p>
            <a:pPr marL="171450" indent="-79375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Roba 2 cartas provincia, guardas una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y descartas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otra bajo el mazo</a:t>
            </a:r>
          </a:p>
          <a:p>
            <a:pPr marL="92075"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2. Construir: 1 provincia pagando </a:t>
            </a: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coste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3. Usar la capacidad de tu  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personaje: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hacerlo una vez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por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turno</a:t>
            </a: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 rot="5400000">
            <a:off x="7234933" y="4209068"/>
            <a:ext cx="2052000" cy="3168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numCol="2" rtlCol="0" anchor="ctr"/>
          <a:lstStyle/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Puntuación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Cuando un equipo tiene 5 provincias termina la partida tras la ronda actual y se suman los puntos: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1 punto por moneda de coste de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3 puntos por no repetir provincia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4 puntos para el 1º en completar las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2 puntos para los demás que consigan su provincias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Se ganarán hasta 5 puntos si aciertan al finalizar el juego 5 preguntas que el profesor hará sobre lo trabajado en las construcciones. Las preguntas se harán a todos los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grupos</a:t>
            </a: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endParaRPr lang="es-ES" sz="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ctr"/>
            <a:r>
              <a:rPr lang="es-ES" sz="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En tu turno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1. Adquirir recursos:</a:t>
            </a:r>
          </a:p>
          <a:p>
            <a:pPr algn="just"/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</a:t>
            </a:r>
          </a:p>
          <a:p>
            <a:pPr marL="263525" indent="-171450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Cogiendo 2 monedas de oro</a:t>
            </a:r>
          </a:p>
          <a:p>
            <a:pPr marL="171450" indent="-79375" algn="just">
              <a:buFont typeface="Arial" pitchFamily="34" charset="0"/>
              <a:buChar char="•"/>
            </a:pP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Roba 2 cartas provincia, guardas una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y descartas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otra bajo el mazo</a:t>
            </a:r>
          </a:p>
          <a:p>
            <a:pPr marL="92075"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2. Construir: 1 provincia pagando </a:t>
            </a:r>
          </a:p>
          <a:p>
            <a:pPr algn="just"/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coste</a:t>
            </a: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3. Usar la capacidad de tu  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personaje: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puedes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hacerlo una vez </a:t>
            </a:r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            </a:t>
            </a:r>
          </a:p>
          <a:p>
            <a:r>
              <a:rPr lang="es-ES" sz="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     por </a:t>
            </a:r>
            <a:r>
              <a:rPr lang="es-ES" sz="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itchFamily="66" charset="0"/>
              </a:rPr>
              <a:t>turno</a:t>
            </a: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  <a:p>
            <a:pPr algn="just"/>
            <a:endParaRPr lang="es-ES" sz="7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472" y="183285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1" y="2637442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1" y="188640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432" y="2631726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432" y="188640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94" y="2612128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8" y="4806000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432" y="4794195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681" y="4794195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429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00" y="2420888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000" y="188640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840" y="188640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23" y="188640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5" y="2441456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12" y="2435249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840" y="4610927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5" y="4631495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12" y="4625288"/>
            <a:ext cx="3168000" cy="205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1924</Words>
  <Application>Microsoft Office PowerPoint</Application>
  <PresentationFormat>A4 (210 x 297 mm)</PresentationFormat>
  <Paragraphs>657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48</cp:revision>
  <cp:lastPrinted>2018-05-30T08:50:19Z</cp:lastPrinted>
  <dcterms:created xsi:type="dcterms:W3CDTF">2018-05-16T20:24:13Z</dcterms:created>
  <dcterms:modified xsi:type="dcterms:W3CDTF">2018-05-30T08:55:05Z</dcterms:modified>
</cp:coreProperties>
</file>